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4"/>
    <p:sldMasterId id="2147483648" r:id="rId5"/>
  </p:sldMasterIdLst>
  <p:notesMasterIdLst>
    <p:notesMasterId r:id="rId20"/>
  </p:notesMasterIdLst>
  <p:sldIdLst>
    <p:sldId id="257" r:id="rId6"/>
    <p:sldId id="288" r:id="rId7"/>
    <p:sldId id="284" r:id="rId8"/>
    <p:sldId id="264" r:id="rId9"/>
    <p:sldId id="287" r:id="rId10"/>
    <p:sldId id="278" r:id="rId11"/>
    <p:sldId id="279" r:id="rId12"/>
    <p:sldId id="265" r:id="rId13"/>
    <p:sldId id="289" r:id="rId14"/>
    <p:sldId id="290" r:id="rId15"/>
    <p:sldId id="291" r:id="rId16"/>
    <p:sldId id="281" r:id="rId17"/>
    <p:sldId id="282" r:id="rId18"/>
    <p:sldId id="28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h ks" userId="525f38c599f53c46" providerId="LiveId" clId="{7F2B39C9-9115-4760-9D44-1CFE19D50659}"/>
    <pc:docChg chg="modSld">
      <pc:chgData name="yash ks" userId="525f38c599f53c46" providerId="LiveId" clId="{7F2B39C9-9115-4760-9D44-1CFE19D50659}" dt="2023-10-30T00:17:18.387" v="18" actId="20577"/>
      <pc:docMkLst>
        <pc:docMk/>
      </pc:docMkLst>
      <pc:sldChg chg="modSp mod">
        <pc:chgData name="yash ks" userId="525f38c599f53c46" providerId="LiveId" clId="{7F2B39C9-9115-4760-9D44-1CFE19D50659}" dt="2023-10-30T00:17:18.387" v="18" actId="20577"/>
        <pc:sldMkLst>
          <pc:docMk/>
          <pc:sldMk cId="685438153" sldId="257"/>
        </pc:sldMkLst>
        <pc:spChg chg="mod">
          <ac:chgData name="yash ks" userId="525f38c599f53c46" providerId="LiveId" clId="{7F2B39C9-9115-4760-9D44-1CFE19D50659}" dt="2023-10-30T00:17:18.387" v="18" actId="20577"/>
          <ac:spMkLst>
            <pc:docMk/>
            <pc:sldMk cId="685438153" sldId="257"/>
            <ac:spMk id="14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C6C506-B4C3-4FA0-A948-1C9D86EC31A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5C84F2-42E6-4AF6-8D29-44BDAD61C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60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" name="Google Shape;13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16" descr="A picture containing meter, clock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6"/>
          <p:cNvSpPr txBox="1"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body" idx="1"/>
          </p:nvPr>
        </p:nvSpPr>
        <p:spPr>
          <a:xfrm>
            <a:off x="381000" y="1788326"/>
            <a:ext cx="11430000" cy="4173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 b="1" i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b="0" i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dt" idx="10"/>
          </p:nvPr>
        </p:nvSpPr>
        <p:spPr>
          <a:xfrm>
            <a:off x="838200" y="7414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ftr" idx="11"/>
          </p:nvPr>
        </p:nvSpPr>
        <p:spPr>
          <a:xfrm>
            <a:off x="4038600" y="74141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sldNum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4" descr="A picture containing game, holding, table,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4"/>
          <p:cNvSpPr txBox="1"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rial"/>
              <a:buNone/>
              <a:defRPr sz="64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710"/>
              <a:buNone/>
              <a:defRPr sz="18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dt" idx="10"/>
          </p:nvPr>
        </p:nvSpPr>
        <p:spPr>
          <a:xfrm>
            <a:off x="838200" y="75509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ftr" idx="11"/>
          </p:nvPr>
        </p:nvSpPr>
        <p:spPr>
          <a:xfrm>
            <a:off x="4038600" y="755096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sldNum" idx="12"/>
          </p:nvPr>
        </p:nvSpPr>
        <p:spPr>
          <a:xfrm>
            <a:off x="8610600" y="755096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body" idx="2"/>
          </p:nvPr>
        </p:nvSpPr>
        <p:spPr>
          <a:xfrm>
            <a:off x="403122" y="4247375"/>
            <a:ext cx="6153150" cy="309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710"/>
              <a:buNone/>
              <a:defRPr sz="18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5" name="Google Shape;25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90000" y="6397249"/>
            <a:ext cx="924976" cy="176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14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4488" y="6158705"/>
            <a:ext cx="1283792" cy="457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448C57E6-C381-6349-A77B-6D4E883C58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11430000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3pPr>
            <a:lvl4pPr>
              <a:lnSpc>
                <a:spcPct val="100000"/>
              </a:lnSpc>
              <a:defRPr b="0" i="1">
                <a:latin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4446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381000" y="1799665"/>
            <a:ext cx="11371008" cy="414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tino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>
            <a:off x="838200" y="7414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90909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>
            <a:off x="4038600" y="74141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90909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15" name="Google Shape;1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4488" y="6155667"/>
            <a:ext cx="1274827" cy="456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89920" y="6400800"/>
            <a:ext cx="923544" cy="17613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936">
          <p15:clr>
            <a:srgbClr val="F26B43"/>
          </p15:clr>
        </p15:guide>
        <p15:guide id="4" orient="horz" pos="2160">
          <p15:clr>
            <a:srgbClr val="F26B43"/>
          </p15:clr>
        </p15:guide>
        <p15:guide id="5" orient="horz" pos="984">
          <p15:clr>
            <a:srgbClr val="F26B43"/>
          </p15:clr>
        </p15:guide>
        <p15:guide id="6" orient="horz" pos="3744">
          <p15:clr>
            <a:srgbClr val="F26B43"/>
          </p15:clr>
        </p15:guide>
        <p15:guide id="7" orient="horz" pos="1128">
          <p15:clr>
            <a:srgbClr val="F26B43"/>
          </p15:clr>
        </p15:guide>
        <p15:guide id="8" pos="7440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799665"/>
            <a:ext cx="11371008" cy="4143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414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5EA89700-DFB1-4A18-8D37-93514F14DE8F}" type="datetimeFigureOut">
              <a:rPr lang="en-US" smtClean="0"/>
              <a:pPr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41418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2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SzPct val="95000"/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j-lt"/>
          <a:ea typeface="+mn-ea"/>
          <a:cs typeface="+mn-cs"/>
        </a:defRPr>
      </a:lvl1pPr>
      <a:lvl2pPr marL="2333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6905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600" i="0" kern="1200">
          <a:solidFill>
            <a:schemeClr val="tx1"/>
          </a:solidFill>
          <a:latin typeface="+mj-lt"/>
          <a:ea typeface="+mn-ea"/>
          <a:cs typeface="+mn-cs"/>
        </a:defRPr>
      </a:lvl3pPr>
      <a:lvl4pPr marL="11477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600" i="1" kern="1200">
          <a:solidFill>
            <a:schemeClr val="tx1"/>
          </a:solidFill>
          <a:latin typeface="+mj-lt"/>
          <a:ea typeface="+mn-ea"/>
          <a:cs typeface="+mn-cs"/>
        </a:defRPr>
      </a:lvl4pPr>
      <a:lvl5pPr marL="16049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936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984" userDrawn="1">
          <p15:clr>
            <a:srgbClr val="F26B43"/>
          </p15:clr>
        </p15:guide>
        <p15:guide id="6" orient="horz" pos="3744" userDrawn="1">
          <p15:clr>
            <a:srgbClr val="F26B43"/>
          </p15:clr>
        </p15:guide>
        <p15:guide id="7" orient="horz" pos="1128" userDrawn="1">
          <p15:clr>
            <a:srgbClr val="F26B43"/>
          </p15:clr>
        </p15:guide>
        <p15:guide id="8" pos="7440" userDrawn="1">
          <p15:clr>
            <a:srgbClr val="F26B43"/>
          </p15:clr>
        </p15:guide>
        <p15:guide id="9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"/>
          <p:cNvSpPr txBox="1">
            <a:spLocks noGrp="1"/>
          </p:cNvSpPr>
          <p:nvPr>
            <p:ph type="ctrTitle"/>
          </p:nvPr>
        </p:nvSpPr>
        <p:spPr>
          <a:xfrm>
            <a:off x="342849" y="583323"/>
            <a:ext cx="10499214" cy="1421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>
              <a:lnSpc>
                <a:spcPct val="150000"/>
              </a:lnSpc>
              <a:spcBef>
                <a:spcPts val="600"/>
              </a:spcBef>
            </a:pPr>
            <a:br>
              <a:rPr lang="en-US"/>
            </a:br>
            <a:r>
              <a:rPr lang="en-US"/>
              <a:t>Data Management Project</a:t>
            </a:r>
          </a:p>
        </p:txBody>
      </p:sp>
      <p:sp>
        <p:nvSpPr>
          <p:cNvPr id="140" name="Google Shape;140;p1"/>
          <p:cNvSpPr txBox="1">
            <a:spLocks noGrp="1"/>
          </p:cNvSpPr>
          <p:nvPr>
            <p:ph type="body" idx="2"/>
          </p:nvPr>
        </p:nvSpPr>
        <p:spPr>
          <a:xfrm>
            <a:off x="501280" y="3328162"/>
            <a:ext cx="6692623" cy="3263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 No: 27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Teja Natireddi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Yashwant Sai Kishore</a:t>
            </a:r>
          </a:p>
          <a:p>
            <a:pPr marL="0" lvl="0" indent="0"/>
            <a:endParaRPr dirty="0"/>
          </a:p>
        </p:txBody>
      </p:sp>
      <p:sp>
        <p:nvSpPr>
          <p:cNvPr id="2" name="Google Shape;138;p1">
            <a:extLst>
              <a:ext uri="{FF2B5EF4-FFF2-40B4-BE49-F238E27FC236}">
                <a16:creationId xmlns:a16="http://schemas.microsoft.com/office/drawing/2014/main" id="{03467E73-DC37-814A-5609-E01FA668EC28}"/>
              </a:ext>
            </a:extLst>
          </p:cNvPr>
          <p:cNvSpPr txBox="1">
            <a:spLocks/>
          </p:cNvSpPr>
          <p:nvPr/>
        </p:nvSpPr>
        <p:spPr>
          <a:xfrm>
            <a:off x="501280" y="2245652"/>
            <a:ext cx="5041106" cy="1082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rial"/>
              <a:buNone/>
              <a:defRPr sz="6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  <a:spcBef>
                <a:spcPts val="600"/>
              </a:spcBef>
            </a:pPr>
            <a:br>
              <a:rPr lang="en-US" kern="0"/>
            </a:br>
            <a:r>
              <a:rPr lang="en-US" sz="4800" kern="0"/>
              <a:t>Estimize Dataset</a:t>
            </a:r>
          </a:p>
        </p:txBody>
      </p:sp>
    </p:spTree>
    <p:extLst>
      <p:ext uri="{BB962C8B-B14F-4D97-AF65-F5344CB8AC3E}">
        <p14:creationId xmlns:p14="http://schemas.microsoft.com/office/powerpoint/2010/main" val="68543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3B2D-ED8F-4EC9-8074-17221925F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6" y="372301"/>
            <a:ext cx="9652611" cy="498598"/>
          </a:xfrm>
        </p:spPr>
        <p:txBody>
          <a:bodyPr/>
          <a:lstStyle/>
          <a:p>
            <a:r>
              <a:rPr lang="en-US" sz="3200">
                <a:solidFill>
                  <a:schemeClr val="accent2"/>
                </a:solidFill>
              </a:rPr>
              <a:t>Query Example</a:t>
            </a:r>
            <a:r>
              <a:rPr lang="en-US">
                <a:solidFill>
                  <a:schemeClr val="accent2"/>
                </a:solidFill>
              </a:rPr>
              <a:t>: </a:t>
            </a:r>
            <a:r>
              <a:rPr lang="en-US" sz="2800">
                <a:solidFill>
                  <a:schemeClr val="accent2"/>
                </a:solidFill>
              </a:rPr>
              <a:t>Company with min no of followers?</a:t>
            </a:r>
          </a:p>
        </p:txBody>
      </p:sp>
      <p:pic>
        <p:nvPicPr>
          <p:cNvPr id="3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BDD1AF6-7A00-E79D-D371-A04F43B31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6" y="979233"/>
            <a:ext cx="9655628" cy="491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82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3B2D-ED8F-4EC9-8074-17221925F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6" y="279846"/>
            <a:ext cx="9224639" cy="498598"/>
          </a:xfrm>
        </p:spPr>
        <p:txBody>
          <a:bodyPr/>
          <a:lstStyle/>
          <a:p>
            <a:r>
              <a:rPr lang="en-US" sz="3200">
                <a:solidFill>
                  <a:schemeClr val="accent2"/>
                </a:solidFill>
              </a:rPr>
              <a:t>Query Example</a:t>
            </a:r>
            <a:r>
              <a:rPr lang="en-US">
                <a:solidFill>
                  <a:schemeClr val="accent2"/>
                </a:solidFill>
              </a:rPr>
              <a:t>: </a:t>
            </a:r>
            <a:r>
              <a:rPr lang="en-US" sz="3200">
                <a:solidFill>
                  <a:schemeClr val="accent2"/>
                </a:solidFill>
              </a:rPr>
              <a:t>Top 5 Analysts</a:t>
            </a:r>
            <a:r>
              <a:rPr lang="en-US">
                <a:solidFill>
                  <a:schemeClr val="accent2"/>
                </a:solidFill>
              </a:rPr>
              <a:t> </a:t>
            </a:r>
          </a:p>
        </p:txBody>
      </p:sp>
      <p:pic>
        <p:nvPicPr>
          <p:cNvPr id="5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1CD778E-1EB6-E95E-5C8C-6D9766CC2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6" y="1096328"/>
            <a:ext cx="10406742" cy="48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76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3369E-00AE-4A11-8019-3F6BF4C8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0494"/>
            <a:ext cx="11430000" cy="498598"/>
          </a:xfrm>
        </p:spPr>
        <p:txBody>
          <a:bodyPr/>
          <a:lstStyle/>
          <a:p>
            <a:r>
              <a:rPr lang="en-US"/>
              <a:t>BONUS - REGRESSION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6815C0-EDDC-41A3-AEF1-FD1E39A01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510AA6-6A22-8F89-642F-9A7EC6CFB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78118"/>
            <a:ext cx="4885159" cy="49017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73957A-8C22-6BB5-38F7-9A6849BE6D71}"/>
              </a:ext>
            </a:extLst>
          </p:cNvPr>
          <p:cNvSpPr txBox="1"/>
          <p:nvPr/>
        </p:nvSpPr>
        <p:spPr>
          <a:xfrm>
            <a:off x="2012785" y="608786"/>
            <a:ext cx="1156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Pair Plot 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7E6C25BB-7432-F0D1-6140-63B97C50C3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802" y="1237144"/>
            <a:ext cx="4213732" cy="32857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DAB8EBD-38AF-C169-7D6D-F40BB05D919A}"/>
              </a:ext>
            </a:extLst>
          </p:cNvPr>
          <p:cNvSpPr txBox="1"/>
          <p:nvPr/>
        </p:nvSpPr>
        <p:spPr>
          <a:xfrm>
            <a:off x="8127864" y="793452"/>
            <a:ext cx="1156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Line Plot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F08CC1-EEE0-A83F-34A0-D8E11BCC75EB}"/>
              </a:ext>
            </a:extLst>
          </p:cNvPr>
          <p:cNvSpPr txBox="1"/>
          <p:nvPr/>
        </p:nvSpPr>
        <p:spPr>
          <a:xfrm>
            <a:off x="6705802" y="4733121"/>
            <a:ext cx="49699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</a:rPr>
              <a:t>Pair Plot – Visualize the numeric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</a:rPr>
              <a:t>Line Plot – The average confidence score is – 6.67</a:t>
            </a:r>
          </a:p>
        </p:txBody>
      </p:sp>
    </p:spTree>
    <p:extLst>
      <p:ext uri="{BB962C8B-B14F-4D97-AF65-F5344CB8AC3E}">
        <p14:creationId xmlns:p14="http://schemas.microsoft.com/office/powerpoint/2010/main" val="584956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61CBF-2CEA-49C4-A99B-83D612E28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13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4CF14F-EB8B-F95F-5092-9AF5847D6D64}"/>
              </a:ext>
            </a:extLst>
          </p:cNvPr>
          <p:cNvSpPr txBox="1"/>
          <p:nvPr/>
        </p:nvSpPr>
        <p:spPr>
          <a:xfrm>
            <a:off x="989044" y="885162"/>
            <a:ext cx="322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>
                    <a:lumMod val="10000"/>
                  </a:schemeClr>
                </a:solidFill>
              </a:rPr>
              <a:t>Linear Regression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518487-157A-0312-B4B1-41A35F3025EC}"/>
              </a:ext>
            </a:extLst>
          </p:cNvPr>
          <p:cNvSpPr txBox="1"/>
          <p:nvPr/>
        </p:nvSpPr>
        <p:spPr>
          <a:xfrm>
            <a:off x="5974702" y="923185"/>
            <a:ext cx="3682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1">
                    <a:lumMod val="10000"/>
                  </a:schemeClr>
                </a:solidFill>
              </a:rPr>
              <a:t>Random Forest Regressor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5B150B-CADB-C493-0E23-AB118BD357DF}"/>
              </a:ext>
            </a:extLst>
          </p:cNvPr>
          <p:cNvSpPr txBox="1"/>
          <p:nvPr/>
        </p:nvSpPr>
        <p:spPr>
          <a:xfrm>
            <a:off x="917510" y="1747323"/>
            <a:ext cx="505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Accuracy: 60%</a:t>
            </a:r>
          </a:p>
          <a:p>
            <a:r>
              <a:rPr lang="en-US" b="1">
                <a:solidFill>
                  <a:srgbClr val="C00000"/>
                </a:solidFill>
              </a:rPr>
              <a:t>RMSE :  0.16683926645091696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D36F89-476B-FE87-A802-FB0BB1958A90}"/>
              </a:ext>
            </a:extLst>
          </p:cNvPr>
          <p:cNvSpPr txBox="1"/>
          <p:nvPr/>
        </p:nvSpPr>
        <p:spPr>
          <a:xfrm>
            <a:off x="5878287" y="1747323"/>
            <a:ext cx="5057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Accuracy: 91%</a:t>
            </a:r>
          </a:p>
          <a:p>
            <a:r>
              <a:rPr lang="en-US" b="1">
                <a:solidFill>
                  <a:srgbClr val="C00000"/>
                </a:solidFill>
              </a:rPr>
              <a:t>RMSE :  0.03917660043431979</a:t>
            </a: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6754B411-C0BA-C756-BC3F-DB785616DA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0.03917660043431979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56409EF1-3026-110A-EF15-693CD8049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0.03917660043431979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FD8CF5D8-6144-75A6-817F-1EB4AF01A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0.03917660043431979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33276E6-3E4F-3EBE-BD29-ACB636F69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02" y="3036106"/>
            <a:ext cx="4446476" cy="191479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33F8E4C-2AC9-C6D4-9B74-38727A700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287" y="3036106"/>
            <a:ext cx="5311111" cy="124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51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E21A3-F014-4F11-9F11-D6D38D038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846118"/>
          </a:xfrm>
        </p:spPr>
        <p:txBody>
          <a:bodyPr/>
          <a:lstStyle/>
          <a:p>
            <a:pPr algn="ctr"/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9172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3B2D-ED8F-4EC9-8074-17221925F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918" y="442164"/>
            <a:ext cx="11430000" cy="498598"/>
          </a:xfrm>
        </p:spPr>
        <p:txBody>
          <a:bodyPr/>
          <a:lstStyle/>
          <a:p>
            <a:r>
              <a:rPr lang="en-US"/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E68CE-CABB-4B87-9DAA-A2C2B22E3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918" y="2541134"/>
            <a:ext cx="9649408" cy="2455580"/>
          </a:xfrm>
        </p:spPr>
        <p:txBody>
          <a:bodyPr/>
          <a:lstStyle/>
          <a:p>
            <a:pPr marL="571500" indent="-342900" algn="just">
              <a:buFont typeface="Arial" panose="020B0604020202020204" pitchFamily="34" charset="0"/>
              <a:buChar char="•"/>
            </a:pPr>
            <a:r>
              <a:rPr lang="en-US"/>
              <a:t>Estimize, an open web-based platform, has become a valuable source for retrieving financial estimates. </a:t>
            </a:r>
          </a:p>
          <a:p>
            <a:pPr marL="571500" indent="-342900" algn="just">
              <a:buFont typeface="Arial" panose="020B0604020202020204" pitchFamily="34" charset="0"/>
              <a:buChar char="•"/>
            </a:pPr>
            <a:r>
              <a:rPr lang="en-US"/>
              <a:t>It facilitates the aggregation of financial estimates from a diverse community of individuals.</a:t>
            </a:r>
          </a:p>
          <a:p>
            <a:pPr marL="571500" indent="-342900" algn="just">
              <a:buFont typeface="Arial" panose="020B0604020202020204" pitchFamily="34" charset="0"/>
              <a:buChar char="•"/>
            </a:pPr>
            <a:r>
              <a:rPr lang="en-US"/>
              <a:t>To Build an EPS database that stores the analyst’s forecasts and accurate EPS for the companies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B666E051-8AC5-1CB5-B882-8D296FAB7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768" y="56596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2136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602" y="851369"/>
            <a:ext cx="11430000" cy="498598"/>
          </a:xfrm>
        </p:spPr>
        <p:txBody>
          <a:bodyPr/>
          <a:lstStyle/>
          <a:p>
            <a:r>
              <a:rPr lang="en-US"/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1DCDDA-C7E2-5784-D8DA-1CF7849668AC}"/>
              </a:ext>
            </a:extLst>
          </p:cNvPr>
          <p:cNvSpPr txBox="1"/>
          <p:nvPr/>
        </p:nvSpPr>
        <p:spPr>
          <a:xfrm>
            <a:off x="381000" y="1773911"/>
            <a:ext cx="5174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n-US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B7E59B-9197-5C69-622D-BB2E926D8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02" y="1992555"/>
            <a:ext cx="10431262" cy="223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99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3B2D-ED8F-4EC9-8074-17221925F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64883"/>
            <a:ext cx="11430000" cy="498598"/>
          </a:xfrm>
        </p:spPr>
        <p:txBody>
          <a:bodyPr/>
          <a:lstStyle/>
          <a:p>
            <a:r>
              <a:rPr lang="en-US"/>
              <a:t>Data Scraping - Selenium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E68CE-CABB-4B87-9DAA-A2C2B22E37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A339DF-77E1-44CE-8314-3A4AFFBE22C4}"/>
              </a:ext>
            </a:extLst>
          </p:cNvPr>
          <p:cNvSpPr txBox="1"/>
          <p:nvPr/>
        </p:nvSpPr>
        <p:spPr>
          <a:xfrm>
            <a:off x="6726828" y="1203649"/>
            <a:ext cx="33030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</a:rPr>
              <a:t>Used Selenium to extract the basic information of each company, analysts info &amp; their basic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</a:rPr>
              <a:t>Included dynamic sleep to avoid the forbidden error on the webpage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</a:rPr>
              <a:t>Stored the information in the form of a pandas data frame for data insertion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E69C5B-C44A-38AC-C2D6-5EDA8AEEB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03" y="1203649"/>
            <a:ext cx="5576797" cy="351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589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3B2D-ED8F-4EC9-8074-17221925F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64883"/>
            <a:ext cx="11430000" cy="498598"/>
          </a:xfrm>
        </p:spPr>
        <p:txBody>
          <a:bodyPr/>
          <a:lstStyle/>
          <a:p>
            <a:r>
              <a:rPr lang="en-US"/>
              <a:t>Data Scraping - RPA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E68CE-CABB-4B87-9DAA-A2C2B22E37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pic>
        <p:nvPicPr>
          <p:cNvPr id="8" name="RPA">
            <a:hlinkClick r:id="" action="ppaction://media"/>
            <a:extLst>
              <a:ext uri="{FF2B5EF4-FFF2-40B4-BE49-F238E27FC236}">
                <a16:creationId xmlns:a16="http://schemas.microsoft.com/office/drawing/2014/main" id="{D0300EF0-1F4C-781C-5487-0C5109B87C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7623" y="906534"/>
            <a:ext cx="9050695" cy="50910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646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AE9EB-450C-4859-824D-5122EAB2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PREPROCESSING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1A2E9B-17B4-464A-816B-09A48F5D0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7C9C14-34FC-4AC2-81A7-82E8C1DB4A0B}"/>
              </a:ext>
            </a:extLst>
          </p:cNvPr>
          <p:cNvSpPr txBox="1"/>
          <p:nvPr/>
        </p:nvSpPr>
        <p:spPr>
          <a:xfrm>
            <a:off x="706135" y="1580328"/>
            <a:ext cx="864205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Merged multiple excel files in which the data was extracted from the webpage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Dropped the duplicate records of the extracted data frame.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Changed the case of the text data to lowercase wherever necessary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Performed string operations such as replacing the special characters </a:t>
            </a:r>
          </a:p>
          <a:p>
            <a:r>
              <a:rPr lang="en-US" b="1">
                <a:solidFill>
                  <a:srgbClr val="C00000"/>
                </a:solidFill>
                <a:latin typeface="+mj-lt"/>
              </a:rPr>
              <a:t>      with empty spaces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Changed the data type of attributes such as date field to MySQL Date Time, numeric data to int and float</a:t>
            </a:r>
          </a:p>
          <a:p>
            <a:endParaRPr lang="en-US" b="1">
              <a:solidFill>
                <a:srgbClr val="C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  <a:latin typeface="Sofia Pro Medium" panose="020B0000000000000000" pitchFamily="34" charset="0"/>
            </a:endParaRPr>
          </a:p>
        </p:txBody>
      </p:sp>
      <p:pic>
        <p:nvPicPr>
          <p:cNvPr id="7" name="Graphic 6" descr="Paper with solid fill">
            <a:extLst>
              <a:ext uri="{FF2B5EF4-FFF2-40B4-BE49-F238E27FC236}">
                <a16:creationId xmlns:a16="http://schemas.microsoft.com/office/drawing/2014/main" id="{F4F42667-0261-4D86-FB2A-3BCC56FBE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83840" y="1359297"/>
            <a:ext cx="914400" cy="914400"/>
          </a:xfrm>
          <a:prstGeom prst="rect">
            <a:avLst/>
          </a:prstGeom>
        </p:spPr>
      </p:pic>
      <p:pic>
        <p:nvPicPr>
          <p:cNvPr id="8" name="Graphic 7" descr="Paper with solid fill">
            <a:extLst>
              <a:ext uri="{FF2B5EF4-FFF2-40B4-BE49-F238E27FC236}">
                <a16:creationId xmlns:a16="http://schemas.microsoft.com/office/drawing/2014/main" id="{CDBFA548-7BFF-105B-2DBC-12DBD9EC68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58813" y="1550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1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B4DBF-EF93-4D6E-9405-184C5D17C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INSERTION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E862B-3C03-4C3E-BFEC-E63905D0C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45A25-813F-4B88-9F32-8CB98447AE27}"/>
              </a:ext>
            </a:extLst>
          </p:cNvPr>
          <p:cNvSpPr txBox="1"/>
          <p:nvPr/>
        </p:nvSpPr>
        <p:spPr>
          <a:xfrm>
            <a:off x="7705530" y="1555848"/>
            <a:ext cx="410547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Initiated a connection to MySQL using the MySQL connector library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Connected to estimate database to Insert the data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Performed CRUD operations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Defined the primary keys and referential integrity before loading the data into the tables.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>
              <a:latin typeface="Sofia Pro Medium" panose="020B0000000000000000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>
              <a:latin typeface="Sofia Pro Medium" panose="020B0000000000000000" pitchFamily="34" charset="0"/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E0EBFE1-FDD6-2E83-5191-51DBD85589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967" y="1555848"/>
            <a:ext cx="7150633" cy="3889630"/>
          </a:xfrm>
        </p:spPr>
      </p:pic>
    </p:spTree>
    <p:extLst>
      <p:ext uri="{BB962C8B-B14F-4D97-AF65-F5344CB8AC3E}">
        <p14:creationId xmlns:p14="http://schemas.microsoft.com/office/powerpoint/2010/main" val="1973559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3B2D-ED8F-4EC9-8074-17221925F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977" y="254629"/>
            <a:ext cx="11430000" cy="498598"/>
          </a:xfrm>
        </p:spPr>
        <p:txBody>
          <a:bodyPr/>
          <a:lstStyle/>
          <a:p>
            <a:r>
              <a:rPr lang="en-US"/>
              <a:t>ENTITY RELATIONSHIP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E68CE-CABB-4B87-9DAA-A2C2B22E37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b="0">
              <a:solidFill>
                <a:srgbClr val="292929"/>
              </a:solidFill>
              <a:latin typeface="Times New Roman" panose="02020603050405020304" pitchFamily="18" charset="0"/>
            </a:endParaRPr>
          </a:p>
          <a:p>
            <a:endParaRPr lang="en-US"/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31AEA8-D27E-4788-B8F6-11AA2267D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85" y="1071214"/>
            <a:ext cx="6214137" cy="40749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FB0DB3-70AB-8B5F-3E63-92AFE4AB61C8}"/>
              </a:ext>
            </a:extLst>
          </p:cNvPr>
          <p:cNvSpPr txBox="1"/>
          <p:nvPr/>
        </p:nvSpPr>
        <p:spPr>
          <a:xfrm>
            <a:off x="6888920" y="1071214"/>
            <a:ext cx="364534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The Company info table has information about the no of followers and analysts.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Prediction info table consists of analysts of each company and their rank.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The analysts info consists of information about each analyst.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C00000"/>
                </a:solidFill>
                <a:latin typeface="+mj-lt"/>
              </a:rPr>
              <a:t>Regarding Stocks we have three tables , these consists of the data regarding the revenue of each company. </a:t>
            </a:r>
          </a:p>
          <a:p>
            <a:endParaRPr lang="en-US" b="1">
              <a:solidFill>
                <a:srgbClr val="C00000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>
              <a:solidFill>
                <a:srgbClr val="C00000"/>
              </a:solidFill>
              <a:latin typeface="Sofia Pro Medium" panose="020B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228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3B2D-ED8F-4EC9-8074-17221925F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316" y="-191459"/>
            <a:ext cx="10748639" cy="886397"/>
          </a:xfrm>
        </p:spPr>
        <p:txBody>
          <a:bodyPr/>
          <a:lstStyle/>
          <a:p>
            <a:r>
              <a:rPr lang="en-US" sz="3200">
                <a:solidFill>
                  <a:schemeClr val="accent2"/>
                </a:solidFill>
              </a:rPr>
              <a:t>Query Example</a:t>
            </a:r>
            <a:r>
              <a:rPr lang="en-US">
                <a:solidFill>
                  <a:schemeClr val="accent2"/>
                </a:solidFill>
              </a:rPr>
              <a:t>: </a:t>
            </a:r>
            <a:r>
              <a:rPr lang="en-US" sz="2800">
                <a:solidFill>
                  <a:schemeClr val="accent2"/>
                </a:solidFill>
              </a:rPr>
              <a:t>Company with max no of followers?</a:t>
            </a:r>
          </a:p>
        </p:txBody>
      </p:sp>
      <p:pic>
        <p:nvPicPr>
          <p:cNvPr id="3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C5A1AC9-9A2A-98CD-EE53-E695EB26E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6" y="1006069"/>
            <a:ext cx="10101942" cy="520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78016"/>
      </p:ext>
    </p:extLst>
  </p:cSld>
  <p:clrMapOvr>
    <a:masterClrMapping/>
  </p:clrMapOvr>
</p:sld>
</file>

<file path=ppt/theme/theme1.xml><?xml version="1.0" encoding="utf-8"?>
<a:theme xmlns:a="http://schemas.openxmlformats.org/drawingml/2006/main" name="MAT008_Robinson_PPT_template_20160817_1e">
  <a:themeElements>
    <a:clrScheme name="Robinson Office Colors">
      <a:dk1>
        <a:srgbClr val="404041"/>
      </a:dk1>
      <a:lt1>
        <a:srgbClr val="EDEEEF"/>
      </a:lt1>
      <a:dk2>
        <a:srgbClr val="0039A6"/>
      </a:dk2>
      <a:lt2>
        <a:srgbClr val="A4A9AD"/>
      </a:lt2>
      <a:accent1>
        <a:srgbClr val="0039A6"/>
      </a:accent1>
      <a:accent2>
        <a:srgbClr val="C60C30"/>
      </a:accent2>
      <a:accent3>
        <a:srgbClr val="006F42"/>
      </a:accent3>
      <a:accent4>
        <a:srgbClr val="FFC843"/>
      </a:accent4>
      <a:accent5>
        <a:srgbClr val="61B4E4"/>
      </a:accent5>
      <a:accent6>
        <a:srgbClr val="EF7622"/>
      </a:accent6>
      <a:hlink>
        <a:srgbClr val="0563C1"/>
      </a:hlink>
      <a:folHlink>
        <a:srgbClr val="4F54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T008_Robinson_PPT_template_20160817_1e">
  <a:themeElements>
    <a:clrScheme name="Robinson Office Colors">
      <a:dk1>
        <a:srgbClr val="404041"/>
      </a:dk1>
      <a:lt1>
        <a:srgbClr val="EDEEEF"/>
      </a:lt1>
      <a:dk2>
        <a:srgbClr val="0039A6"/>
      </a:dk2>
      <a:lt2>
        <a:srgbClr val="A4A9AD"/>
      </a:lt2>
      <a:accent1>
        <a:srgbClr val="0039A6"/>
      </a:accent1>
      <a:accent2>
        <a:srgbClr val="C60C30"/>
      </a:accent2>
      <a:accent3>
        <a:srgbClr val="006F42"/>
      </a:accent3>
      <a:accent4>
        <a:srgbClr val="FFC843"/>
      </a:accent4>
      <a:accent5>
        <a:srgbClr val="61B4E4"/>
      </a:accent5>
      <a:accent6>
        <a:srgbClr val="EF7622"/>
      </a:accent6>
      <a:hlink>
        <a:srgbClr val="0563C1"/>
      </a:hlink>
      <a:folHlink>
        <a:srgbClr val="4F545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Sofia Pro Medium" panose="020B000000000000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obinson_PPT_template_16x9_CE_3" id="{7E7BB4D5-A6CF-D840-B64A-1A7149FE5A55}" vid="{43DDED81-B479-0843-AF32-54DCDA12F50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6863EB6A4AF848A6D949C007B22F78" ma:contentTypeVersion="9" ma:contentTypeDescription="Create a new document." ma:contentTypeScope="" ma:versionID="32c6566d63d19699d7c0ef3e91060d96">
  <xsd:schema xmlns:xsd="http://www.w3.org/2001/XMLSchema" xmlns:xs="http://www.w3.org/2001/XMLSchema" xmlns:p="http://schemas.microsoft.com/office/2006/metadata/properties" xmlns:ns3="149c106a-819a-41e7-b20b-520c80e0590c" xmlns:ns4="dcab26f6-8dd2-4add-aaf1-4e9a3d521c8d" targetNamespace="http://schemas.microsoft.com/office/2006/metadata/properties" ma:root="true" ma:fieldsID="5e41ea2ffbc6272867a790d8b89e7005" ns3:_="" ns4:_="">
    <xsd:import namespace="149c106a-819a-41e7-b20b-520c80e0590c"/>
    <xsd:import namespace="dcab26f6-8dd2-4add-aaf1-4e9a3d521c8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9c106a-819a-41e7-b20b-520c80e0590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ab26f6-8dd2-4add-aaf1-4e9a3d521c8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49c106a-819a-41e7-b20b-520c80e0590c" xsi:nil="true"/>
  </documentManagement>
</p:properties>
</file>

<file path=customXml/itemProps1.xml><?xml version="1.0" encoding="utf-8"?>
<ds:datastoreItem xmlns:ds="http://schemas.openxmlformats.org/officeDocument/2006/customXml" ds:itemID="{860EC14F-9F69-43FE-B900-F04F1595151C}">
  <ds:schemaRefs>
    <ds:schemaRef ds:uri="149c106a-819a-41e7-b20b-520c80e0590c"/>
    <ds:schemaRef ds:uri="dcab26f6-8dd2-4add-aaf1-4e9a3d521c8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6F9189A-C0DF-4AA7-B5F9-AC41C0A43D8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872AFA-3F61-4508-BB41-5467F28BEE08}">
  <ds:schemaRefs>
    <ds:schemaRef ds:uri="149c106a-819a-41e7-b20b-520c80e0590c"/>
    <ds:schemaRef ds:uri="dcab26f6-8dd2-4add-aaf1-4e9a3d521c8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362</Words>
  <Application>Microsoft Office PowerPoint</Application>
  <PresentationFormat>Widescreen</PresentationFormat>
  <Paragraphs>64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Arial Unicode MS</vt:lpstr>
      <vt:lpstr>Calibri</vt:lpstr>
      <vt:lpstr>Palatino</vt:lpstr>
      <vt:lpstr>Sofia Pro Medium</vt:lpstr>
      <vt:lpstr>Times New Roman</vt:lpstr>
      <vt:lpstr>Wingdings</vt:lpstr>
      <vt:lpstr>MAT008_Robinson_PPT_template_20160817_1e</vt:lpstr>
      <vt:lpstr>MAT008_Robinson_PPT_template_20160817_1e</vt:lpstr>
      <vt:lpstr> Data Management Project</vt:lpstr>
      <vt:lpstr>Problem Statement</vt:lpstr>
      <vt:lpstr>Contents</vt:lpstr>
      <vt:lpstr>Data Scraping - Selenium</vt:lpstr>
      <vt:lpstr>Data Scraping - RPA</vt:lpstr>
      <vt:lpstr>DATA PREPROCESSING</vt:lpstr>
      <vt:lpstr>DATA INSERTION</vt:lpstr>
      <vt:lpstr>ENTITY RELATIONSHIP MODEL</vt:lpstr>
      <vt:lpstr>Query Example: Company with max no of followers?</vt:lpstr>
      <vt:lpstr>Query Example: Company with min no of followers?</vt:lpstr>
      <vt:lpstr>Query Example: Top 5 Analysts </vt:lpstr>
      <vt:lpstr>BONUS - REGRESSION MODEL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Data Management</dc:title>
  <dc:creator>khushboo abichandani</dc:creator>
  <cp:lastModifiedBy>yash ks</cp:lastModifiedBy>
  <cp:revision>2</cp:revision>
  <dcterms:created xsi:type="dcterms:W3CDTF">2021-12-09T16:03:29Z</dcterms:created>
  <dcterms:modified xsi:type="dcterms:W3CDTF">2023-10-30T00:17:20Z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0x010100876863EB6A4AF848A6D949C007B22F78</vt:lpwstr>
  </property>
</Properties>
</file>

<file path=docProps/thumbnail.jpeg>
</file>